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71" r:id="rId9"/>
    <p:sldId id="266" r:id="rId10"/>
    <p:sldId id="267" r:id="rId11"/>
    <p:sldId id="268" r:id="rId12"/>
    <p:sldId id="270" r:id="rId13"/>
    <p:sldId id="269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2F843-FCAA-4FD1-80E3-6B9B43008B69}" type="datetimeFigureOut">
              <a:rPr lang="en-GB" smtClean="0"/>
              <a:t>12/10/2016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C20B1-1D4D-4F38-A1E6-0E91EDF71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419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C20B1-1D4D-4F38-A1E6-0E91EDF717B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79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8F9F-2AAA-46B2-9050-820BCA4F03F7}" type="datetimeFigureOut">
              <a:rPr lang="nl-NL" smtClean="0"/>
              <a:t>12-10-2016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802F-F0FD-47CA-8D43-139D467954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405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8F9F-2AAA-46B2-9050-820BCA4F03F7}" type="datetimeFigureOut">
              <a:rPr lang="nl-NL" smtClean="0"/>
              <a:t>12-10-2016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802F-F0FD-47CA-8D43-139D467954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046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8F9F-2AAA-46B2-9050-820BCA4F03F7}" type="datetimeFigureOut">
              <a:rPr lang="nl-NL" smtClean="0"/>
              <a:t>12-10-2016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802F-F0FD-47CA-8D43-139D467954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323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8F9F-2AAA-46B2-9050-820BCA4F03F7}" type="datetimeFigureOut">
              <a:rPr lang="nl-NL" smtClean="0"/>
              <a:t>12-10-2016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802F-F0FD-47CA-8D43-139D467954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616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8F9F-2AAA-46B2-9050-820BCA4F03F7}" type="datetimeFigureOut">
              <a:rPr lang="nl-NL" smtClean="0"/>
              <a:t>12-10-2016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802F-F0FD-47CA-8D43-139D467954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629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8F9F-2AAA-46B2-9050-820BCA4F03F7}" type="datetimeFigureOut">
              <a:rPr lang="nl-NL" smtClean="0"/>
              <a:t>12-10-2016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802F-F0FD-47CA-8D43-139D467954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230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8F9F-2AAA-46B2-9050-820BCA4F03F7}" type="datetimeFigureOut">
              <a:rPr lang="nl-NL" smtClean="0"/>
              <a:t>12-10-2016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802F-F0FD-47CA-8D43-139D467954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0706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8F9F-2AAA-46B2-9050-820BCA4F03F7}" type="datetimeFigureOut">
              <a:rPr lang="nl-NL" smtClean="0"/>
              <a:t>12-10-2016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802F-F0FD-47CA-8D43-139D467954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4002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8F9F-2AAA-46B2-9050-820BCA4F03F7}" type="datetimeFigureOut">
              <a:rPr lang="nl-NL" smtClean="0"/>
              <a:t>12-10-2016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802F-F0FD-47CA-8D43-139D467954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4377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8F9F-2AAA-46B2-9050-820BCA4F03F7}" type="datetimeFigureOut">
              <a:rPr lang="nl-NL" smtClean="0"/>
              <a:t>12-10-2016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802F-F0FD-47CA-8D43-139D467954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804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8F9F-2AAA-46B2-9050-820BCA4F03F7}" type="datetimeFigureOut">
              <a:rPr lang="nl-NL" smtClean="0"/>
              <a:t>12-10-2016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802F-F0FD-47CA-8D43-139D467954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703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A8F9F-2AAA-46B2-9050-820BCA4F03F7}" type="datetimeFigureOut">
              <a:rPr lang="nl-NL" smtClean="0"/>
              <a:t>12-10-2016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A802F-F0FD-47CA-8D43-139D467954E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73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1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562600"/>
            <a:ext cx="132812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3135868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WP11: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Improving the accuracy of aerosol light absorption determinations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3657600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PSI, CNRS, UU, TROPOS, JRC</a:t>
            </a:r>
          </a:p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IPTA-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Demokritos</a:t>
            </a:r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IDAEA-CSIC</a:t>
            </a:r>
          </a:p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TNO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602069"/>
            <a:ext cx="2161746" cy="89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ACTRIS-2 </a:t>
            </a: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</a:rPr>
              <a:t>WP3, WP8 and </a:t>
            </a: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WP11</a:t>
            </a:r>
          </a:p>
          <a:p>
            <a:pPr>
              <a:lnSpc>
                <a:spcPct val="150000"/>
              </a:lnSpc>
            </a:pP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Bologna, Italy</a:t>
            </a:r>
          </a:p>
          <a:p>
            <a:pPr>
              <a:lnSpc>
                <a:spcPct val="150000"/>
              </a:lnSpc>
            </a:pP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9-11 </a:t>
            </a:r>
            <a:r>
              <a:rPr lang="en-US" sz="1200" b="1" i="1" dirty="0" err="1" smtClean="0">
                <a:solidFill>
                  <a:schemeClr val="accent1">
                    <a:lumMod val="75000"/>
                  </a:schemeClr>
                </a:solidFill>
              </a:rPr>
              <a:t>october</a:t>
            </a: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GB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12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" y="5880556"/>
            <a:ext cx="9144000" cy="99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81200" y="6412468"/>
            <a:ext cx="480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ACTRIS-2 </a:t>
            </a: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</a:rPr>
              <a:t>WP3, WP8 and </a:t>
            </a: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WP11, Bologna, Italy, 9-11 </a:t>
            </a: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ctober 2016</a:t>
            </a:r>
            <a:endParaRPr lang="en-GB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43001" y="87868"/>
            <a:ext cx="762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WP11: Task 1 In-situ closure (MAC)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Cabauw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Campaign sept-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oct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2016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324600"/>
            <a:ext cx="92968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941294"/>
            <a:ext cx="8229600" cy="51848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	Work3: </a:t>
            </a:r>
            <a:r>
              <a:rPr lang="en-US" sz="2400" b="1" dirty="0" smtClean="0"/>
              <a:t>MAAP and </a:t>
            </a:r>
            <a:r>
              <a:rPr lang="en-US" sz="2400" b="1" dirty="0" err="1" smtClean="0"/>
              <a:t>Aethalometer</a:t>
            </a:r>
            <a:endParaRPr lang="en-US" sz="2400" b="1" dirty="0" smtClean="0"/>
          </a:p>
          <a:p>
            <a:r>
              <a:rPr lang="en-US" sz="2400" dirty="0" smtClean="0"/>
              <a:t>CAPS </a:t>
            </a:r>
            <a:r>
              <a:rPr lang="en-US" sz="2400" dirty="0" err="1" smtClean="0"/>
              <a:t>PMssa</a:t>
            </a:r>
            <a:r>
              <a:rPr lang="en-US" sz="2400" dirty="0" smtClean="0"/>
              <a:t> 630 nm and 530nm </a:t>
            </a:r>
          </a:p>
          <a:p>
            <a:r>
              <a:rPr lang="en-US" sz="2400" dirty="0" smtClean="0"/>
              <a:t>7-lambda </a:t>
            </a:r>
            <a:r>
              <a:rPr lang="en-US" sz="2400" dirty="0" err="1" smtClean="0"/>
              <a:t>aethalometer</a:t>
            </a:r>
            <a:r>
              <a:rPr lang="en-US" sz="2400" dirty="0" smtClean="0"/>
              <a:t> + MAAP</a:t>
            </a:r>
          </a:p>
          <a:p>
            <a:pPr marL="0" indent="0">
              <a:buNone/>
            </a:pPr>
            <a:r>
              <a:rPr lang="en-US" sz="2400" b="1" dirty="0" smtClean="0"/>
              <a:t>	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dirty="0" smtClean="0"/>
              <a:t>Work4: </a:t>
            </a:r>
            <a:r>
              <a:rPr lang="en-US" sz="2400" b="1" dirty="0" smtClean="0"/>
              <a:t>Using EC/OC instr. as absorption photometer</a:t>
            </a: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703262"/>
            <a:endParaRPr lang="en-US" sz="2400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956" y="3124200"/>
            <a:ext cx="3950882" cy="261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10736"/>
            <a:ext cx="4434320" cy="296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67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" y="5880556"/>
            <a:ext cx="9144000" cy="99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81200" y="6412468"/>
            <a:ext cx="480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ACTRIS-2 </a:t>
            </a: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</a:rPr>
              <a:t>WP3, WP8 and </a:t>
            </a: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WP11, Bologna, Italy, 9-11 </a:t>
            </a: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ctober 2016</a:t>
            </a:r>
            <a:endParaRPr lang="en-GB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43001" y="87868"/>
            <a:ext cx="762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WP11: Task 1 In-situ closure (MAC)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Cabauw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Campaign sept-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oct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2016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324600"/>
            <a:ext cx="92968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941294"/>
            <a:ext cx="8229600" cy="51848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	Work5: </a:t>
            </a:r>
            <a:r>
              <a:rPr lang="en-US" sz="2400" b="1" dirty="0" smtClean="0"/>
              <a:t>column closure</a:t>
            </a:r>
          </a:p>
          <a:p>
            <a:r>
              <a:rPr lang="en-US" sz="2400" dirty="0" smtClean="0"/>
              <a:t>spectral absorption coefficient</a:t>
            </a:r>
          </a:p>
          <a:p>
            <a:r>
              <a:rPr lang="en-US" sz="2400" dirty="0" smtClean="0"/>
              <a:t>Spectral scattering coefficient</a:t>
            </a:r>
          </a:p>
          <a:p>
            <a:r>
              <a:rPr lang="en-US" sz="2400" dirty="0" smtClean="0"/>
              <a:t>Chemical composition </a:t>
            </a:r>
          </a:p>
          <a:p>
            <a:r>
              <a:rPr lang="en-US" sz="2400" dirty="0" smtClean="0"/>
              <a:t>Well mixed boundary layer</a:t>
            </a:r>
          </a:p>
          <a:p>
            <a:r>
              <a:rPr lang="en-US" sz="2400" dirty="0" smtClean="0"/>
              <a:t>Raman lidar data</a:t>
            </a:r>
          </a:p>
          <a:p>
            <a:endParaRPr lang="en-US" sz="2400" b="1" dirty="0"/>
          </a:p>
          <a:p>
            <a:r>
              <a:rPr lang="en-US" sz="2400" dirty="0" smtClean="0"/>
              <a:t>Support MAX-DOAS aerosol validation</a:t>
            </a:r>
            <a:r>
              <a:rPr lang="en-US" sz="2400" b="1" dirty="0" smtClean="0"/>
              <a:t>	</a:t>
            </a:r>
          </a:p>
          <a:p>
            <a:pPr marL="0" indent="0">
              <a:buNone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92565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" y="5880556"/>
            <a:ext cx="9144000" cy="99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81200" y="6412468"/>
            <a:ext cx="480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ACTRIS-2 </a:t>
            </a: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</a:rPr>
              <a:t>WP3, WP8 and </a:t>
            </a: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WP11, Bologna, Italy, 9-11 </a:t>
            </a: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ctober 2016</a:t>
            </a:r>
            <a:endParaRPr lang="en-GB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43001" y="87868"/>
            <a:ext cx="762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WP11: Task 1 In-situ closure (MAC)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Cabauw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Campaign sept-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oct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2016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324600"/>
            <a:ext cx="92968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600200" y="2846295"/>
            <a:ext cx="5562600" cy="119230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	 </a:t>
            </a:r>
            <a:r>
              <a:rPr lang="en-US" sz="4000" dirty="0" smtClean="0"/>
              <a:t>A lot of work to do</a:t>
            </a:r>
            <a:r>
              <a:rPr lang="en-US" sz="2400" b="1" dirty="0" smtClean="0"/>
              <a:t>	</a:t>
            </a:r>
          </a:p>
          <a:p>
            <a:pPr marL="0" indent="0">
              <a:buNone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606586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202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941294"/>
            <a:ext cx="2438400" cy="481685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833" b="24882"/>
          <a:stretch/>
        </p:blipFill>
        <p:spPr bwMode="auto">
          <a:xfrm>
            <a:off x="2734542" y="567628"/>
            <a:ext cx="1917218" cy="271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542" y="3296974"/>
            <a:ext cx="1885950" cy="25146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" y="5880556"/>
            <a:ext cx="9144000" cy="99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81200" y="6412468"/>
            <a:ext cx="480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ACTRIS-2 </a:t>
            </a: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</a:rPr>
              <a:t>WP3, WP8 and </a:t>
            </a: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WP11, Bologna, Italy, 9-11 </a:t>
            </a: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ctober 2016</a:t>
            </a:r>
            <a:endParaRPr lang="en-GB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43001" y="87868"/>
            <a:ext cx="762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WP11: Task 1 In-situ closure (MAC)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Cabauw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Campaign sept-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oct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2016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324600"/>
            <a:ext cx="92968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\\tsn.tno.nl\KG-Data\BENO\nitg\benonas02\projectdata\mep\MA\Cabauw\Photo\60 m\PICT020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86"/>
          <a:stretch/>
        </p:blipFill>
        <p:spPr bwMode="auto">
          <a:xfrm>
            <a:off x="27710" y="941294"/>
            <a:ext cx="2452254" cy="488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146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76460" y="4588225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Marina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0" y="5400301"/>
            <a:ext cx="1217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Prodromos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8200" y="941294"/>
            <a:ext cx="548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Rob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249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" y="5880556"/>
            <a:ext cx="9144000" cy="99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81200" y="6412468"/>
            <a:ext cx="480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ACTRIS-2 </a:t>
            </a: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</a:rPr>
              <a:t>WP3, WP8 and </a:t>
            </a: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WP11, Bologna, Italy, 9-11 </a:t>
            </a: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ctober 2016</a:t>
            </a:r>
            <a:endParaRPr lang="en-GB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43001" y="87868"/>
            <a:ext cx="762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WP11: Task 1 In-situ closure (MAC)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Cabauw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Campaign sept-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oct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2016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324600"/>
            <a:ext cx="92968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05432"/>
            <a:ext cx="6324600" cy="470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411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" y="5880556"/>
            <a:ext cx="9144000" cy="99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81200" y="6412468"/>
            <a:ext cx="480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ACTRIS-2 </a:t>
            </a: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</a:rPr>
              <a:t>WP3, WP8 and </a:t>
            </a: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WP11, Bologna, Italy, 9-11 </a:t>
            </a: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ctober 2016</a:t>
            </a:r>
            <a:endParaRPr lang="en-GB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43001" y="87868"/>
            <a:ext cx="762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WP11: Task 1 In-situ closure (MAC)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Cabauw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Campaign sept-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oct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2016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324600"/>
            <a:ext cx="92968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15" y="594946"/>
            <a:ext cx="7178085" cy="542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140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" y="5880556"/>
            <a:ext cx="9144000" cy="99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81200" y="6412468"/>
            <a:ext cx="480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ACTRIS-2 </a:t>
            </a: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</a:rPr>
              <a:t>WP3, WP8 and </a:t>
            </a: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WP11, Bologna, Italy, 9-11 </a:t>
            </a: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ctober 2016</a:t>
            </a:r>
            <a:endParaRPr lang="en-GB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43001" y="87868"/>
            <a:ext cx="762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WP11: Task 1 In-situ closure (MAC)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Cabauw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Campaign sept-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oct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2016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324600"/>
            <a:ext cx="92968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9" y="914400"/>
            <a:ext cx="406001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3" t="36871" r="11102" b="19013"/>
          <a:stretch/>
        </p:blipFill>
        <p:spPr>
          <a:xfrm>
            <a:off x="642359" y="3289401"/>
            <a:ext cx="3091441" cy="1663599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33083"/>
            <a:ext cx="3657600" cy="9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76800" y="1249384"/>
                <a:ext cx="3517245" cy="884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 smtClean="0"/>
                  <a:t>Extinction – Scattering = </a:t>
                </a:r>
                <a:r>
                  <a:rPr lang="nl-NL" dirty="0" err="1" smtClean="0"/>
                  <a:t>absorption</a:t>
                </a:r>
                <a:endParaRPr lang="nl-NL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𝑆𝑆𝐴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𝑠𝑐𝑎𝑡𝑡𝑒𝑟𝑖𝑛𝑔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𝑒𝑥𝑡𝑖𝑛𝑐𝑡𝑖𝑜𝑛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249384"/>
                <a:ext cx="3517245" cy="884216"/>
              </a:xfrm>
              <a:prstGeom prst="rect">
                <a:avLst/>
              </a:prstGeom>
              <a:blipFill rotWithShape="1">
                <a:blip r:embed="rId8"/>
                <a:stretch>
                  <a:fillRect l="-1386" t="-3448" r="-8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419600" y="3821668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err="1"/>
              <a:t>intracavity</a:t>
            </a:r>
            <a:r>
              <a:rPr lang="nl-NL" dirty="0"/>
              <a:t> laser-</a:t>
            </a:r>
            <a:r>
              <a:rPr lang="nl-NL" dirty="0" err="1"/>
              <a:t>induced</a:t>
            </a:r>
            <a:r>
              <a:rPr lang="nl-NL" dirty="0"/>
              <a:t> </a:t>
            </a:r>
            <a:r>
              <a:rPr lang="nl-NL" dirty="0" err="1"/>
              <a:t>particle</a:t>
            </a:r>
            <a:r>
              <a:rPr lang="nl-NL" dirty="0"/>
              <a:t> </a:t>
            </a:r>
            <a:r>
              <a:rPr lang="nl-NL" dirty="0" err="1"/>
              <a:t>incandescence</a:t>
            </a:r>
            <a:endParaRPr lang="nl-NL" dirty="0"/>
          </a:p>
        </p:txBody>
      </p:sp>
      <p:sp>
        <p:nvSpPr>
          <p:cNvPr id="15" name="TextBox 14"/>
          <p:cNvSpPr txBox="1"/>
          <p:nvPr/>
        </p:nvSpPr>
        <p:spPr>
          <a:xfrm>
            <a:off x="4800600" y="5029200"/>
            <a:ext cx="3778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Size</a:t>
            </a:r>
            <a:r>
              <a:rPr lang="nl-NL" dirty="0" smtClean="0"/>
              <a:t> </a:t>
            </a:r>
            <a:r>
              <a:rPr lang="nl-NL" dirty="0" err="1" smtClean="0"/>
              <a:t>distribution</a:t>
            </a:r>
            <a:r>
              <a:rPr lang="nl-NL" dirty="0" smtClean="0"/>
              <a:t> </a:t>
            </a:r>
            <a:r>
              <a:rPr lang="nl-NL" dirty="0" err="1" smtClean="0"/>
              <a:t>used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trunc</a:t>
            </a:r>
            <a:r>
              <a:rPr lang="nl-NL" dirty="0" smtClean="0"/>
              <a:t> correct</a:t>
            </a:r>
          </a:p>
          <a:p>
            <a:r>
              <a:rPr lang="nl-NL" dirty="0" err="1" smtClean="0"/>
              <a:t>Aerodynamic</a:t>
            </a:r>
            <a:r>
              <a:rPr lang="nl-NL" dirty="0" smtClean="0"/>
              <a:t> </a:t>
            </a:r>
            <a:r>
              <a:rPr lang="nl-NL" dirty="0" err="1" smtClean="0"/>
              <a:t>vs</a:t>
            </a:r>
            <a:r>
              <a:rPr lang="nl-NL" dirty="0" smtClean="0"/>
              <a:t> </a:t>
            </a:r>
            <a:r>
              <a:rPr lang="nl-NL" dirty="0" err="1" smtClean="0"/>
              <a:t>optical</a:t>
            </a:r>
            <a:r>
              <a:rPr lang="nl-NL" dirty="0" smtClean="0"/>
              <a:t> </a:t>
            </a:r>
            <a:r>
              <a:rPr lang="nl-NL" dirty="0" err="1" smtClean="0"/>
              <a:t>size</a:t>
            </a:r>
            <a:endParaRPr lang="nl-NL" dirty="0" smtClean="0"/>
          </a:p>
          <a:p>
            <a:r>
              <a:rPr lang="nl-NL" dirty="0" err="1" smtClean="0"/>
              <a:t>Spherical</a:t>
            </a:r>
            <a:r>
              <a:rPr lang="nl-NL" dirty="0" smtClean="0"/>
              <a:t> Mie </a:t>
            </a:r>
            <a:r>
              <a:rPr lang="nl-NL" dirty="0" err="1" smtClean="0"/>
              <a:t>particles</a:t>
            </a:r>
            <a:r>
              <a:rPr lang="nl-NL" dirty="0" smtClean="0"/>
              <a:t> </a:t>
            </a:r>
            <a:r>
              <a:rPr lang="nl-NL" dirty="0" err="1" smtClean="0"/>
              <a:t>vs</a:t>
            </a:r>
            <a:r>
              <a:rPr lang="nl-NL" dirty="0" smtClean="0"/>
              <a:t> T-Matrix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406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" y="5880556"/>
            <a:ext cx="9144000" cy="99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81200" y="6412468"/>
            <a:ext cx="480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ACTRIS-2 </a:t>
            </a: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</a:rPr>
              <a:t>WP3, WP8 and </a:t>
            </a: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WP11, Bologna, Italy, 9-11 </a:t>
            </a: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ctober 2016</a:t>
            </a:r>
            <a:endParaRPr lang="en-GB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43001" y="87868"/>
            <a:ext cx="762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WP11: Task 1 In-situ closure (MAC)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Cabauw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Campaign sept-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oct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2016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324600"/>
            <a:ext cx="92968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73" y="1644824"/>
            <a:ext cx="8091427" cy="31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95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" y="5880556"/>
            <a:ext cx="9144000" cy="99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81200" y="6412468"/>
            <a:ext cx="480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ACTRIS-2 </a:t>
            </a: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</a:rPr>
              <a:t>WP3, WP8 and </a:t>
            </a: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WP11, Bologna, Italy, 9-11 </a:t>
            </a: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ctober 2016</a:t>
            </a:r>
            <a:endParaRPr lang="en-GB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43001" y="87868"/>
            <a:ext cx="762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WP11: Task 1 In-situ closure (MAC)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Cabauw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Campaign sept-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oct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2016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324600"/>
            <a:ext cx="92968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" y="838200"/>
            <a:ext cx="7434263" cy="489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204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" y="5880556"/>
            <a:ext cx="9144000" cy="99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81200" y="6412468"/>
            <a:ext cx="480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ACTRIS-2 </a:t>
            </a: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</a:rPr>
              <a:t>WP3, WP8 and </a:t>
            </a: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WP11, Bologna, Italy, 9-11 </a:t>
            </a: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ctober 2016</a:t>
            </a:r>
            <a:endParaRPr lang="en-GB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43001" y="87868"/>
            <a:ext cx="762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WP11: Task 1 In-situ closure (MAC)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Cabauw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Campaign sept-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oct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2016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324600"/>
            <a:ext cx="92968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9428"/>
            <a:ext cx="8704050" cy="273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-5400000">
            <a:off x="329001" y="3328600"/>
            <a:ext cx="53340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/>
              <a:t>TNO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62708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" y="5880556"/>
            <a:ext cx="9144000" cy="99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81200" y="6412468"/>
            <a:ext cx="480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ACTRIS-2 </a:t>
            </a: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</a:rPr>
              <a:t>WP3, WP8 and </a:t>
            </a: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WP11, Bologna, Italy, 9-11 </a:t>
            </a: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ctober 2016</a:t>
            </a:r>
            <a:endParaRPr lang="en-GB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43001" y="87868"/>
            <a:ext cx="762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WP11: Task 1 In-situ closure (MAC)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Cabauw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Campaign sept-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oct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2016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324600"/>
            <a:ext cx="92968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941294"/>
            <a:ext cx="8229600" cy="51848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	Work1: </a:t>
            </a:r>
            <a:r>
              <a:rPr lang="en-US" sz="2400" b="1" dirty="0" smtClean="0"/>
              <a:t>Absorption Coefficient</a:t>
            </a:r>
          </a:p>
          <a:p>
            <a:r>
              <a:rPr lang="en-US" sz="2400" dirty="0" smtClean="0"/>
              <a:t>CAPS </a:t>
            </a:r>
            <a:r>
              <a:rPr lang="en-US" sz="2400" dirty="0" err="1" smtClean="0"/>
              <a:t>PMssa</a:t>
            </a:r>
            <a:r>
              <a:rPr lang="en-US" sz="2400" dirty="0" smtClean="0"/>
              <a:t> absorption relies on accurate truncation correction of the scattering data. Possible focus of future study:</a:t>
            </a:r>
          </a:p>
          <a:p>
            <a:pPr marL="714375" indent="-354013">
              <a:buFont typeface="Calibri" panose="020F0502020204030204" pitchFamily="34" charset="0"/>
              <a:buChar char="‐"/>
            </a:pPr>
            <a:r>
              <a:rPr lang="en-US" sz="2400" dirty="0" smtClean="0"/>
              <a:t>How important is the truncation correction? (CAPS </a:t>
            </a:r>
            <a:r>
              <a:rPr lang="en-US" sz="2400" dirty="0" err="1" smtClean="0"/>
              <a:t>PMssa</a:t>
            </a:r>
            <a:r>
              <a:rPr lang="en-US" sz="2400" dirty="0" smtClean="0"/>
              <a:t> scattering vs </a:t>
            </a:r>
            <a:r>
              <a:rPr lang="en-US" sz="2400" dirty="0" err="1" smtClean="0"/>
              <a:t>nephelometer</a:t>
            </a:r>
            <a:r>
              <a:rPr lang="en-US" sz="2400" dirty="0" smtClean="0"/>
              <a:t>)</a:t>
            </a:r>
          </a:p>
          <a:p>
            <a:pPr marL="714375" indent="-354013">
              <a:buFont typeface="Calibri" panose="020F0502020204030204" pitchFamily="34" charset="0"/>
              <a:buChar char="‐"/>
            </a:pPr>
            <a:r>
              <a:rPr lang="en-US" sz="2400" dirty="0" smtClean="0"/>
              <a:t>Compare different methods of calculating truncation correction (scattering phase functions, cell geometry)</a:t>
            </a:r>
          </a:p>
          <a:p>
            <a:pPr marL="360362" indent="0">
              <a:buNone/>
            </a:pPr>
            <a:r>
              <a:rPr lang="en-US" sz="2400" b="1" dirty="0" smtClean="0"/>
              <a:t>	</a:t>
            </a:r>
          </a:p>
          <a:p>
            <a:pPr marL="360362" indent="0">
              <a:buNone/>
            </a:pPr>
            <a:r>
              <a:rPr lang="en-US" sz="2400" b="1" dirty="0"/>
              <a:t>	</a:t>
            </a:r>
            <a:r>
              <a:rPr lang="en-US" sz="2400" dirty="0" smtClean="0"/>
              <a:t>Work2: </a:t>
            </a:r>
            <a:r>
              <a:rPr lang="en-US" sz="2400" b="1" dirty="0" smtClean="0"/>
              <a:t>Mass concentration</a:t>
            </a:r>
          </a:p>
          <a:p>
            <a:pPr marL="360362" indent="0">
              <a:buNone/>
            </a:pPr>
            <a:r>
              <a:rPr lang="en-US" sz="2400" dirty="0" smtClean="0"/>
              <a:t>SP2 and EC from EUSAAR sampling train.</a:t>
            </a:r>
          </a:p>
        </p:txBody>
      </p:sp>
    </p:spTree>
    <p:extLst>
      <p:ext uri="{BB962C8B-B14F-4D97-AF65-F5344CB8AC3E}">
        <p14:creationId xmlns:p14="http://schemas.microsoft.com/office/powerpoint/2010/main" val="2028958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366</Words>
  <Application>Microsoft Office PowerPoint</Application>
  <PresentationFormat>On-screen Show (4:3)</PresentationFormat>
  <Paragraphs>62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 Henzing</dc:creator>
  <cp:lastModifiedBy>Bas Henzing</cp:lastModifiedBy>
  <cp:revision>22</cp:revision>
  <dcterms:created xsi:type="dcterms:W3CDTF">2016-09-13T10:07:10Z</dcterms:created>
  <dcterms:modified xsi:type="dcterms:W3CDTF">2016-10-12T12:38:19Z</dcterms:modified>
</cp:coreProperties>
</file>