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329" r:id="rId4"/>
    <p:sldId id="330" r:id="rId5"/>
    <p:sldId id="328" r:id="rId6"/>
    <p:sldId id="31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D"/>
    <a:srgbClr val="D1FFD1"/>
    <a:srgbClr val="E9EDF4"/>
    <a:srgbClr val="D0D8E8"/>
    <a:srgbClr val="99D0DF"/>
    <a:srgbClr val="FFFFB9"/>
    <a:srgbClr val="67B9CF"/>
    <a:srgbClr val="215968"/>
    <a:srgbClr val="03388E"/>
    <a:srgbClr val="2B8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7" autoAdjust="0"/>
    <p:restoredTop sz="90396" autoAdjust="0"/>
  </p:normalViewPr>
  <p:slideViewPr>
    <p:cSldViewPr>
      <p:cViewPr varScale="1">
        <p:scale>
          <a:sx n="80" d="100"/>
          <a:sy n="80" d="100"/>
        </p:scale>
        <p:origin x="6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FAAD8-FADB-4D7B-98FB-CCDFB8FB94A2}" type="datetimeFigureOut">
              <a:rPr lang="en-GB" smtClean="0"/>
              <a:pPr/>
              <a:t>11/10/2016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7A891-7FC4-46CD-A149-7ACE4BB77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6459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9058B-9A96-4F07-BAC5-7B54E6A488EF}" type="datetimeFigureOut">
              <a:rPr lang="fr-FR" smtClean="0"/>
              <a:pPr/>
              <a:t>11/10/2016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272EC-FFF8-4FA7-84A3-99789BE51C0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3983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30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419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4983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8961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381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1">
                <a:solidFill>
                  <a:srgbClr val="215968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4149080"/>
            <a:ext cx="9144000" cy="792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du texte</a:t>
            </a:r>
          </a:p>
          <a:p>
            <a:endParaRPr lang="fr-FR" dirty="0"/>
          </a:p>
        </p:txBody>
      </p:sp>
      <p:pic>
        <p:nvPicPr>
          <p:cNvPr id="7" name="Image 3" descr="logo-actris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4664"/>
            <a:ext cx="30305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"/>
          <p:cNvSpPr txBox="1">
            <a:spLocks noChangeArrowheads="1"/>
          </p:cNvSpPr>
          <p:nvPr userDrawn="1"/>
        </p:nvSpPr>
        <p:spPr bwMode="auto">
          <a:xfrm>
            <a:off x="755576" y="5509681"/>
            <a:ext cx="55642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25000"/>
              </a:lnSpc>
              <a:defRPr/>
            </a:pPr>
            <a:r>
              <a:rPr lang="en-GB" sz="1600" b="1" i="1" dirty="0" smtClean="0">
                <a:solidFill>
                  <a:schemeClr val="accent5">
                    <a:lumMod val="50000"/>
                  </a:schemeClr>
                </a:solidFill>
              </a:rPr>
              <a:t>ACTRIS-2 WP3</a:t>
            </a:r>
            <a:r>
              <a:rPr lang="en-GB" sz="1600" b="1" i="1" baseline="0" dirty="0" smtClean="0">
                <a:solidFill>
                  <a:schemeClr val="accent5">
                    <a:lumMod val="50000"/>
                  </a:schemeClr>
                </a:solidFill>
              </a:rPr>
              <a:t> WS</a:t>
            </a:r>
            <a:endParaRPr lang="en-GB" sz="16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0" hangingPunct="0">
              <a:lnSpc>
                <a:spcPct val="125000"/>
              </a:lnSpc>
              <a:defRPr/>
            </a:pPr>
            <a:r>
              <a:rPr lang="en-GB" sz="1600" b="1" i="1" dirty="0" smtClean="0">
                <a:solidFill>
                  <a:srgbClr val="215968"/>
                </a:solidFill>
              </a:rPr>
              <a:t>Bologna, Italy</a:t>
            </a:r>
          </a:p>
          <a:p>
            <a:pPr eaLnBrk="0" hangingPunct="0">
              <a:lnSpc>
                <a:spcPct val="125000"/>
              </a:lnSpc>
              <a:defRPr/>
            </a:pPr>
            <a:r>
              <a:rPr lang="en-GB" sz="1600" b="1" i="1" dirty="0" smtClean="0">
                <a:solidFill>
                  <a:srgbClr val="215968"/>
                </a:solidFill>
              </a:rPr>
              <a:t>11</a:t>
            </a:r>
            <a:r>
              <a:rPr lang="en-GB" sz="1600" b="1" i="1" baseline="0" dirty="0" smtClean="0">
                <a:solidFill>
                  <a:srgbClr val="215968"/>
                </a:solidFill>
              </a:rPr>
              <a:t> - 13</a:t>
            </a:r>
            <a:r>
              <a:rPr lang="en-GB" sz="1600" b="1" i="1" dirty="0" smtClean="0">
                <a:solidFill>
                  <a:srgbClr val="215968"/>
                </a:solidFill>
              </a:rPr>
              <a:t> October 2016</a:t>
            </a:r>
            <a:endParaRPr lang="en-GB" sz="1600" b="1" i="1" dirty="0">
              <a:solidFill>
                <a:srgbClr val="215968"/>
              </a:solidFill>
            </a:endParaRPr>
          </a:p>
        </p:txBody>
      </p:sp>
      <p:pic>
        <p:nvPicPr>
          <p:cNvPr id="13" name="Image 12" descr="flag_yellow_high.jpg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96336" y="5661248"/>
            <a:ext cx="1085850" cy="723900"/>
          </a:xfrm>
          <a:prstGeom prst="rect">
            <a:avLst/>
          </a:prstGeom>
        </p:spPr>
      </p:pic>
      <p:pic>
        <p:nvPicPr>
          <p:cNvPr id="9" name="Image 8" descr="bar.jpg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2226482"/>
            <a:ext cx="9144000" cy="4824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B0AC3-D4E5-493E-B5EE-32F23BA366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B0AC3-D4E5-493E-B5EE-32F23BA366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/>
          <a:lstStyle>
            <a:lvl1pPr>
              <a:defRPr sz="2000" b="1"/>
            </a:lvl1pPr>
          </a:lstStyle>
          <a:p>
            <a:r>
              <a:rPr lang="de-DE" dirty="0" smtClean="0"/>
              <a:t>INSTRUCTIONS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789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307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50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828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56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232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449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84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bar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28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600" b="1">
                <a:solidFill>
                  <a:srgbClr val="215968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  <a:prstGeom prst="rect">
            <a:avLst/>
          </a:prstGeom>
        </p:spPr>
        <p:txBody>
          <a:bodyPr/>
          <a:lstStyle>
            <a:lvl1pPr marL="177800" indent="-177800">
              <a:spcBef>
                <a:spcPts val="600"/>
              </a:spcBef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627063" indent="-169863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-"/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80000"/>
              <a:buFont typeface="Wingdings" pitchFamily="2" charset="2"/>
              <a:buChar char="§"/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pic>
        <p:nvPicPr>
          <p:cNvPr id="7" name="Image 6" descr="logo-actris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6072206"/>
            <a:ext cx="1285854" cy="66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 userDrawn="1"/>
        </p:nvSpPr>
        <p:spPr bwMode="auto">
          <a:xfrm>
            <a:off x="0" y="6435259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125000"/>
              </a:lnSpc>
              <a:defRPr/>
            </a:pPr>
            <a:r>
              <a:rPr lang="en-US" sz="1200" b="1" i="1" dirty="0" smtClean="0">
                <a:solidFill>
                  <a:srgbClr val="67B9CF"/>
                </a:solidFill>
                <a:latin typeface="+mj-lt"/>
              </a:rPr>
              <a:t>2</a:t>
            </a:r>
            <a:r>
              <a:rPr lang="en-US" sz="1200" b="1" i="1" baseline="30000" dirty="0" smtClean="0">
                <a:solidFill>
                  <a:srgbClr val="67B9CF"/>
                </a:solidFill>
                <a:latin typeface="+mj-lt"/>
              </a:rPr>
              <a:t>nd</a:t>
            </a:r>
            <a:r>
              <a:rPr lang="en-US" sz="1200" b="1" i="1" dirty="0" smtClean="0">
                <a:solidFill>
                  <a:srgbClr val="67B9CF"/>
                </a:solidFill>
                <a:latin typeface="+mj-lt"/>
              </a:rPr>
              <a:t> ACTRIS-2 WP3</a:t>
            </a:r>
            <a:r>
              <a:rPr lang="en-US" sz="1200" b="1" i="1" baseline="0" dirty="0" smtClean="0">
                <a:solidFill>
                  <a:srgbClr val="67B9CF"/>
                </a:solidFill>
                <a:latin typeface="+mj-lt"/>
              </a:rPr>
              <a:t> Workshop</a:t>
            </a:r>
            <a:r>
              <a:rPr lang="en-US" sz="1200" b="1" i="1" dirty="0" smtClean="0">
                <a:solidFill>
                  <a:srgbClr val="67B9CF"/>
                </a:solidFill>
                <a:latin typeface="+mj-lt"/>
              </a:rPr>
              <a:t>, Bologna</a:t>
            </a:r>
            <a:r>
              <a:rPr lang="en-GB" sz="1200" b="1" i="1" dirty="0" smtClean="0">
                <a:solidFill>
                  <a:srgbClr val="67B9CF"/>
                </a:solidFill>
                <a:latin typeface="+mj-lt"/>
              </a:rPr>
              <a:t>, Italy,</a:t>
            </a:r>
            <a:r>
              <a:rPr lang="en-GB" sz="1200" b="1" i="1" baseline="0" dirty="0" smtClean="0">
                <a:solidFill>
                  <a:srgbClr val="67B9CF"/>
                </a:solidFill>
                <a:latin typeface="+mj-lt"/>
              </a:rPr>
              <a:t> </a:t>
            </a:r>
            <a:r>
              <a:rPr lang="en-GB" sz="1200" b="1" i="1" baseline="0" dirty="0" smtClean="0">
                <a:solidFill>
                  <a:srgbClr val="67B9CF"/>
                </a:solidFill>
                <a:latin typeface="+mn-lt"/>
              </a:rPr>
              <a:t>11</a:t>
            </a:r>
            <a:r>
              <a:rPr lang="en-GB" sz="1200" b="1" i="1" dirty="0" smtClean="0">
                <a:solidFill>
                  <a:srgbClr val="67B9CF"/>
                </a:solidFill>
              </a:rPr>
              <a:t> – 13 October 2016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442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64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379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02A75-5B50-A746-A890-B3D03EC33F32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9CC8BA-FC20-C942-B6A8-76EFD284DA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0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B0AC3-D4E5-493E-B5EE-32F23BA366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B0AC3-D4E5-493E-B5EE-32F23BA366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B0AC3-D4E5-493E-B5EE-32F23BA366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B0AC3-D4E5-493E-B5EE-32F23BA366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B0AC3-D4E5-493E-B5EE-32F23BA366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B0AC3-D4E5-493E-B5EE-32F23BA366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88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To Report QA Measure Outcomes With ACTRIS Surface In Situ Data</a:t>
            </a:r>
            <a:endParaRPr lang="en-GB" dirty="0">
              <a:solidFill>
                <a:srgbClr val="03388E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 </a:t>
            </a:r>
            <a:r>
              <a:rPr lang="en-GB" dirty="0"/>
              <a:t>Markus Fiebig</a:t>
            </a:r>
            <a:r>
              <a:rPr lang="nb-NO" dirty="0" smtClean="0"/>
              <a:t>, and </a:t>
            </a:r>
            <a:r>
              <a:rPr lang="nb-NO" dirty="0" err="1" smtClean="0"/>
              <a:t>the</a:t>
            </a:r>
            <a:r>
              <a:rPr lang="nb-NO" dirty="0" smtClean="0"/>
              <a:t> EBAS team </a:t>
            </a:r>
            <a:br>
              <a:rPr lang="nb-NO" dirty="0" smtClean="0"/>
            </a:br>
            <a:r>
              <a:rPr lang="nb-NO" dirty="0" smtClean="0"/>
              <a:t>NILU </a:t>
            </a:r>
            <a:r>
              <a:rPr lang="nb-NO" dirty="0"/>
              <a:t>- </a:t>
            </a:r>
            <a:r>
              <a:rPr lang="en-GB" dirty="0"/>
              <a:t>Norwegian Institute for Air </a:t>
            </a:r>
            <a:r>
              <a:rPr lang="en-GB" dirty="0" smtClean="0"/>
              <a:t>Research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 Metadata Issues I: Use Well-Known Wording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4365105"/>
            <a:ext cx="8229600" cy="165618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VOC template as first example:</a:t>
            </a:r>
          </a:p>
          <a:p>
            <a:r>
              <a:rPr lang="en-GB" dirty="0" smtClean="0"/>
              <a:t>Previous metadata item name: “target gas ID”, but – who outside ACTRIS knows what that is?</a:t>
            </a:r>
          </a:p>
          <a:p>
            <a:r>
              <a:rPr lang="en-GB" dirty="0" smtClean="0"/>
              <a:t>Replaced by “Secondary standard ID” – understood also outside ACTRIS for non-expert.</a:t>
            </a:r>
            <a:endParaRPr lang="en-GB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7398" t="32361" r="45275" b="35720"/>
          <a:stretch/>
        </p:blipFill>
        <p:spPr>
          <a:xfrm>
            <a:off x="899592" y="908720"/>
            <a:ext cx="6736538" cy="32403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5576" y="1052736"/>
            <a:ext cx="5544616" cy="36004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2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 Metadata Issues II: Use Unambiguous Wording 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7398" t="32361" r="45275" b="35720"/>
          <a:stretch/>
        </p:blipFill>
        <p:spPr>
          <a:xfrm>
            <a:off x="1043608" y="962110"/>
            <a:ext cx="6736538" cy="32403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43608" y="2924944"/>
            <a:ext cx="6736538" cy="108012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510091"/>
              </p:ext>
            </p:extLst>
          </p:nvPr>
        </p:nvGraphicFramePr>
        <p:xfrm>
          <a:off x="468313" y="1556792"/>
          <a:ext cx="8229600" cy="2966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4064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QA measure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QA instance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description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outcome (pass / no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pass)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</a:t>
                      </a:r>
                      <a:r>
                        <a:rPr lang="en-GB" baseline="0" dirty="0" smtClean="0"/>
                        <a:t> name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trike="noStrike" dirty="0" smtClean="0"/>
                        <a:t>document</a:t>
                      </a:r>
                      <a:r>
                        <a:rPr lang="en-GB" strike="noStrike" baseline="0" dirty="0" smtClean="0"/>
                        <a:t> URL</a:t>
                      </a:r>
                      <a:endParaRPr lang="en-GB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responsible instance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trike="sngStrike" dirty="0" smtClean="0"/>
                        <a:t>uncertainty</a:t>
                      </a:r>
                      <a:endParaRPr lang="en-GB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URL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bias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variability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931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Quantities Are Needed to Quantify QA Measure Outcome?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Requirements</a:t>
            </a:r>
            <a:r>
              <a:rPr lang="en-GB" b="1" dirty="0" smtClean="0"/>
              <a:t>:</a:t>
            </a:r>
            <a:endParaRPr lang="en-GB" b="1" dirty="0" smtClean="0"/>
          </a:p>
          <a:p>
            <a:r>
              <a:rPr lang="en-GB" dirty="0" smtClean="0"/>
              <a:t>Numbers should contain all essential information on QA measure outcome.</a:t>
            </a:r>
            <a:endParaRPr lang="en-GB" dirty="0" smtClean="0"/>
          </a:p>
          <a:p>
            <a:r>
              <a:rPr lang="en-GB" dirty="0" smtClean="0"/>
              <a:t>Should be generic for all types of QA measure.</a:t>
            </a:r>
            <a:endParaRPr lang="en-GB" dirty="0" smtClean="0"/>
          </a:p>
          <a:p>
            <a:r>
              <a:rPr lang="en-GB" dirty="0" smtClean="0"/>
              <a:t>Should not be overly complicated and easy to understand.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Suggested:</a:t>
            </a:r>
            <a:endParaRPr lang="en-GB" b="1" dirty="0" smtClean="0"/>
          </a:p>
          <a:p>
            <a:r>
              <a:rPr lang="en-GB" dirty="0" smtClean="0"/>
              <a:t>Bias (average of differences between test and reference instrument found in repeated comparisons)</a:t>
            </a:r>
          </a:p>
          <a:p>
            <a:r>
              <a:rPr lang="en-GB" dirty="0" smtClean="0"/>
              <a:t>Variability (standard deviation </a:t>
            </a:r>
            <a:r>
              <a:rPr lang="en-GB" dirty="0"/>
              <a:t>of differences between test and reference instrument found in repeated comparisons)</a:t>
            </a:r>
          </a:p>
          <a:p>
            <a:pPr marL="0" indent="0">
              <a:buNone/>
            </a:pPr>
            <a:r>
              <a:rPr lang="en-GB" b="1" dirty="0" smtClean="0"/>
              <a:t>Questions:</a:t>
            </a:r>
            <a:endParaRPr lang="en-GB" b="1" dirty="0" smtClean="0"/>
          </a:p>
          <a:p>
            <a:r>
              <a:rPr lang="en-GB" dirty="0" smtClean="0"/>
              <a:t>Do we need separate parameter “Offset” or more (e.g. to describe scatter plot of test vs. reference data as used for some trace gases)?</a:t>
            </a:r>
          </a:p>
          <a:p>
            <a:r>
              <a:rPr lang="en-GB" dirty="0" smtClean="0"/>
              <a:t>Do these parameters cover all types of QA measures?</a:t>
            </a:r>
            <a:endParaRPr lang="en-GB" dirty="0" smtClean="0"/>
          </a:p>
          <a:p>
            <a:r>
              <a:rPr lang="en-GB" dirty="0" smtClean="0"/>
              <a:t>Also in use: precision, accuracy, uncertainty, repeatability, reproducibility, …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98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09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5238</TotalTime>
  <Words>236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Conception personnalisée</vt:lpstr>
      <vt:lpstr>How To Report QA Measure Outcomes With ACTRIS Surface In Situ Data</vt:lpstr>
      <vt:lpstr>QA Metadata Issues I: Use Well-Known Wording </vt:lpstr>
      <vt:lpstr>QA Metadata Issues II: Use Unambiguous Wording </vt:lpstr>
      <vt:lpstr>Which Quantities Are Needed to Quantify QA Measure Outcome?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philippin</dc:creator>
  <cp:lastModifiedBy>Markus Fiebig</cp:lastModifiedBy>
  <cp:revision>138</cp:revision>
  <dcterms:created xsi:type="dcterms:W3CDTF">2013-07-11T13:48:32Z</dcterms:created>
  <dcterms:modified xsi:type="dcterms:W3CDTF">2016-10-11T20:10:52Z</dcterms:modified>
</cp:coreProperties>
</file>